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layfair Display"/>
      <p:regular r:id="rId37"/>
      <p:bold r:id="rId38"/>
      <p:italic r:id="rId39"/>
      <p:boldItalic r:id="rId40"/>
    </p:embeddedFont>
    <p:embeddedFont>
      <p:font typeface="Average"/>
      <p:regular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boldItalic.fntdata"/><Relationship Id="rId20" Type="http://schemas.openxmlformats.org/officeDocument/2006/relationships/slide" Target="slides/slide15.xml"/><Relationship Id="rId42" Type="http://schemas.openxmlformats.org/officeDocument/2006/relationships/font" Target="fonts/Oswald-regular.fntdata"/><Relationship Id="rId41" Type="http://schemas.openxmlformats.org/officeDocument/2006/relationships/font" Target="fonts/Average-regular.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swald-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layfairDispl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layfairDisplay-italic.fntdata"/><Relationship Id="rId16" Type="http://schemas.openxmlformats.org/officeDocument/2006/relationships/slide" Target="slides/slide11.xml"/><Relationship Id="rId38" Type="http://schemas.openxmlformats.org/officeDocument/2006/relationships/font" Target="fonts/PlayfairDispl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e9e45247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e9e45247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TD(0) update  = sort of error, measuring the difference between the estimated value of S_t and better estimate R_t+1 + gammaV(S_t+1).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 that the TD error at each time is the error in the estimate *made at that time*. Because the TD error depends on the next state and next reward, </a:t>
            </a:r>
            <a:r>
              <a:rPr b="1" lang="en" u="sng"/>
              <a:t>it is not actually available until one time step later. </a:t>
            </a:r>
            <a:r>
              <a:rPr lang="en"/>
              <a:t>That is, </a:t>
            </a:r>
            <a:r>
              <a:rPr b="1" lang="en"/>
              <a:t>gamma_t is the error V(S_t), available at time t+1. </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e9e45247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e9e45247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e9e45247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e9e45247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a:p>
            <a:pPr indent="0" lvl="0" marL="0" rtl="0" algn="l">
              <a:spcBef>
                <a:spcPts val="0"/>
              </a:spcBef>
              <a:spcAft>
                <a:spcPts val="0"/>
              </a:spcAft>
              <a:buNone/>
            </a:pPr>
            <a:r>
              <a:rPr lang="en"/>
              <a:t>Because TD(0) bases its update in part on an existing estimate, we say that it is a bootstrapping method, like DP.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MC methods use an estiamte of (6.3) as a target. The MC target is an estimate because the expected value is not known; a sample return is used in place of the real expected return.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whereas DP methods use an estimate of (6.4) as a target. </a:t>
            </a:r>
            <a:endParaRPr/>
          </a:p>
          <a:p>
            <a:pPr indent="0" lvl="0" marL="0" rtl="0" algn="l">
              <a:spcBef>
                <a:spcPts val="0"/>
              </a:spcBef>
              <a:spcAft>
                <a:spcPts val="0"/>
              </a:spcAft>
              <a:buNone/>
            </a:pPr>
            <a:r>
              <a:rPr lang="en"/>
              <a:t>The DP target is an estimate not because of the expected values, which are assumed to be completely provided by a model of the environment, but because v(pi)(S_t+1) is not known and the current estimate V(S_t+1) is used instead.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Tabular TD(0)</a:t>
            </a:r>
            <a:endParaRPr/>
          </a:p>
          <a:p>
            <a:pPr indent="-298450" lvl="0" marL="457200" rtl="0" algn="l">
              <a:spcBef>
                <a:spcPts val="0"/>
              </a:spcBef>
              <a:spcAft>
                <a:spcPts val="0"/>
              </a:spcAft>
              <a:buSzPts val="1100"/>
              <a:buChar char="-"/>
            </a:pPr>
            <a:r>
              <a:rPr lang="en"/>
              <a:t>The value estimate for the state node at the top of the backup diagram is updated on the basis of the one sample transition from it to the immediately following state.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Sample updates</a:t>
            </a:r>
            <a:endParaRPr/>
          </a:p>
          <a:p>
            <a:pPr indent="-298450" lvl="0" marL="457200" rtl="0" algn="l">
              <a:lnSpc>
                <a:spcPct val="115000"/>
              </a:lnSpc>
              <a:spcBef>
                <a:spcPts val="0"/>
              </a:spcBef>
              <a:spcAft>
                <a:spcPts val="0"/>
              </a:spcAft>
              <a:buClr>
                <a:schemeClr val="accent3"/>
              </a:buClr>
              <a:buSzPts val="1100"/>
              <a:buFont typeface="Georgia"/>
              <a:buChar char="-"/>
            </a:pPr>
            <a:r>
              <a:rPr lang="en">
                <a:solidFill>
                  <a:schemeClr val="accent3"/>
                </a:solidFill>
                <a:latin typeface="Georgia"/>
                <a:ea typeface="Georgia"/>
                <a:cs typeface="Georgia"/>
                <a:sym typeface="Georgia"/>
              </a:rPr>
              <a:t>Involve looking ahead to a sample successor state (or state-action pair), using the value of the successor and the reward along the way to compute a backed-up value, and then update the value of the original state (or state-action pair) accordingly. </a:t>
            </a:r>
            <a:endParaRPr>
              <a:solidFill>
                <a:schemeClr val="accent3"/>
              </a:solidFill>
              <a:latin typeface="Georgia"/>
              <a:ea typeface="Georgia"/>
              <a:cs typeface="Georgia"/>
              <a:sym typeface="Georgia"/>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f736a96f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f736a96f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e9e45247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e9e45247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f736a96f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f736a96f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 simple way to view the operation of MC methods = plot the predicted total time!</a:t>
            </a:r>
            <a:endParaRPr/>
          </a:p>
          <a:p>
            <a:pPr indent="-298450" lvl="0" marL="457200" rtl="0" algn="l">
              <a:spcBef>
                <a:spcPts val="0"/>
              </a:spcBef>
              <a:spcAft>
                <a:spcPts val="0"/>
              </a:spcAft>
              <a:buSzPts val="1100"/>
              <a:buAutoNum type="arabicPeriod"/>
            </a:pPr>
            <a:r>
              <a:rPr lang="en"/>
              <a:t>The arrows = exact errors between the estimated value (predicted time to go) in each state and the actual return (actual time to go). </a:t>
            </a:r>
            <a:endParaRPr/>
          </a:p>
          <a:p>
            <a:pPr indent="-298450" lvl="0" marL="457200" rtl="0" algn="l">
              <a:spcBef>
                <a:spcPts val="0"/>
              </a:spcBef>
              <a:spcAft>
                <a:spcPts val="0"/>
              </a:spcAft>
              <a:buSzPts val="1100"/>
              <a:buAutoNum type="arabicPeriod"/>
            </a:pPr>
            <a:r>
              <a:rPr lang="en"/>
              <a:t>Equation 6.1 applies at this point and determines an increment in the estimate of time to go after existing the highway. </a:t>
            </a:r>
            <a:endParaRPr/>
          </a:p>
          <a:p>
            <a:pPr indent="-298450" lvl="0" marL="457200" rtl="0" algn="l">
              <a:spcBef>
                <a:spcPts val="0"/>
              </a:spcBef>
              <a:spcAft>
                <a:spcPts val="0"/>
              </a:spcAft>
              <a:buSzPts val="1100"/>
              <a:buAutoNum type="arabicPeriod"/>
            </a:pPr>
            <a:r>
              <a:rPr lang="en"/>
              <a:t>The error, G_t - V(S_t) (at this time is 8 minutes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Figure 6.1 (right) shows the changes in the predictions recommended by the TD rule; each error is proportional to the change over time of the prediction = </a:t>
            </a:r>
            <a:r>
              <a:rPr b="1" i="1" lang="en" u="sng"/>
              <a:t>temporal differences in predictions</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f736a96f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f736a96f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f736a96f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f736a96f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a:t>
            </a:r>
            <a:endParaRPr/>
          </a:p>
          <a:p>
            <a:pPr indent="-298450" lvl="0" marL="457200" rtl="0" algn="l">
              <a:spcBef>
                <a:spcPts val="0"/>
              </a:spcBef>
              <a:spcAft>
                <a:spcPts val="0"/>
              </a:spcAft>
              <a:buSzPts val="1100"/>
              <a:buChar char="-"/>
            </a:pPr>
            <a:r>
              <a:rPr lang="en"/>
              <a:t>Empirically compare the prediction abilities of TD(0) and a constant-a MC when applied to the following Markov reward process:</a:t>
            </a:r>
            <a:endParaRPr/>
          </a:p>
          <a:p>
            <a:pPr indent="-298450" lvl="0" marL="457200" rtl="0" algn="l">
              <a:spcBef>
                <a:spcPts val="0"/>
              </a:spcBef>
              <a:spcAft>
                <a:spcPts val="0"/>
              </a:spcAft>
              <a:buSzPts val="1100"/>
              <a:buChar char="-"/>
            </a:pPr>
            <a:r>
              <a:rPr lang="en"/>
              <a:t>1) Markov reward process (MRP) : MDP without actions. 예측 문제만 보고자 할 때 MRP를 쓴다. (no need to distinugish the dynamics due to the environment from those due to the agent). </a:t>
            </a:r>
            <a:endParaRPr/>
          </a:p>
          <a:p>
            <a:pPr indent="-298450" lvl="0" marL="457200" rtl="0" algn="l">
              <a:spcBef>
                <a:spcPts val="0"/>
              </a:spcBef>
              <a:spcAft>
                <a:spcPts val="0"/>
              </a:spcAft>
              <a:buSzPts val="1100"/>
              <a:buChar char="-"/>
            </a:pPr>
            <a:r>
              <a:rPr lang="en"/>
              <a:t>B/C this task = undiscounted, the true value of each state is the probability of terminating on the right if starting from that state. Thus, the true value of the center state is v_pi(C) = 0.5. The true values of all the states, A through E, are ⅙,2/6,3/6, 4/6, and ⅚.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graph = values learned after various numbers of episodes on a single run of TD(0). </a:t>
            </a:r>
            <a:endParaRPr/>
          </a:p>
          <a:p>
            <a:pPr indent="0" lvl="0" marL="0" rtl="0" algn="l">
              <a:spcBef>
                <a:spcPts val="0"/>
              </a:spcBef>
              <a:spcAft>
                <a:spcPts val="0"/>
              </a:spcAft>
              <a:buNone/>
            </a:pPr>
            <a:r>
              <a:rPr lang="en"/>
              <a:t>The estimates after 100 episodes are about as close as they ever come to the true values (with a constant step-size parameter :alpha)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f736a96f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f736a96f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curves for the 2 methods for various values of alpha.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The performance measure shown is the root mean-squared (RMS) error between the value function learned and the true value function, averaged over the ﬁve states, then averaged over 100 runs.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all cases the approximate value function was initialized to the intermediate value V (s) = 0.5, for all s. The TD method was consistently better than the MC method on this task.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f736a96f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f736a96f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e9e45247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e9e45247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f736a96f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f736a96f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f736a96f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f736a96f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f736a96f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f736a96f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f736a96f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f736a96f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f736a96f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f736a96f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f736a96f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f736a96f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f736a96f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f736a96f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f736a96f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f736a96f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f736a96f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f736a96f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f736a96f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f736a96f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f736a96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f736a96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f736a96f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f736a96f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f736a96f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f736a96f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e9e45247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e9e45247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f736a96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f736a96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f736a96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f736a96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f736a96f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f736a96f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f736a96f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f736a96f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f736a96f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f736a96f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by focusing on policy evaluation or “prediction” problem : </a:t>
            </a:r>
            <a:endParaRPr/>
          </a:p>
          <a:p>
            <a:pPr indent="0" lvl="0" marL="0" rtl="0" algn="l">
              <a:spcBef>
                <a:spcPts val="0"/>
              </a:spcBef>
              <a:spcAft>
                <a:spcPts val="0"/>
              </a:spcAft>
              <a:buNone/>
            </a:pPr>
            <a:r>
              <a:rPr lang="en"/>
              <a:t>Prediction problem: the problem of estimating the value function v(pi) for a given policy 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‘control’ problem (finding a optimay policy), DP, TD, and Monte Carlo methods all use some variation of generalized policy iteration.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differences in the methods are primarily differences in their approaches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the prediction problem.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incompleteideas.net/609%20dropbox/slides%20(pdf%20and%20keynote)/9-10-MC.pdf" TargetMode="External"/><Relationship Id="rId4" Type="http://schemas.openxmlformats.org/officeDocument/2006/relationships/hyperlink" Target="http://incompleteideas.net/609%20dropbox/slides%20(pdf%20and%20keynote)/11-12-TD.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Playfair Display"/>
                <a:ea typeface="Playfair Display"/>
                <a:cs typeface="Playfair Display"/>
                <a:sym typeface="Playfair Display"/>
              </a:rPr>
              <a:t>Temporal Difference Learning</a:t>
            </a:r>
            <a:endParaRPr sz="4000">
              <a:latin typeface="Playfair Display"/>
              <a:ea typeface="Playfair Display"/>
              <a:cs typeface="Playfair Display"/>
              <a:sym typeface="Playfair Display"/>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CogPsi </a:t>
            </a:r>
            <a:endParaRPr>
              <a:solidFill>
                <a:srgbClr val="FFFFFF"/>
              </a:solidFill>
            </a:endParaRPr>
          </a:p>
          <a:p>
            <a:pPr indent="0" lvl="0" marL="0" rtl="0" algn="ctr">
              <a:spcBef>
                <a:spcPts val="0"/>
              </a:spcBef>
              <a:spcAft>
                <a:spcPts val="0"/>
              </a:spcAft>
              <a:buNone/>
            </a:pPr>
            <a:r>
              <a:rPr lang="en">
                <a:solidFill>
                  <a:srgbClr val="FFFFFF"/>
                </a:solidFill>
              </a:rPr>
              <a:t>2019/08/12</a:t>
            </a:r>
            <a:endParaRPr>
              <a:solidFill>
                <a:srgbClr val="FFFFFF"/>
              </a:solidFill>
            </a:endParaRPr>
          </a:p>
          <a:p>
            <a:pPr indent="0" lvl="0" marL="0" rtl="0" algn="ctr">
              <a:spcBef>
                <a:spcPts val="0"/>
              </a:spcBef>
              <a:spcAft>
                <a:spcPts val="0"/>
              </a:spcAft>
              <a:buNone/>
            </a:pPr>
            <a:r>
              <a:rPr lang="en">
                <a:solidFill>
                  <a:srgbClr val="FFFFFF"/>
                </a:solidFill>
              </a:rPr>
              <a:t>YK LEE</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TD error</a:t>
            </a:r>
            <a:endParaRPr/>
          </a:p>
        </p:txBody>
      </p:sp>
      <p:sp>
        <p:nvSpPr>
          <p:cNvPr id="120" name="Google Shape;120;p22"/>
          <p:cNvSpPr txBox="1"/>
          <p:nvPr>
            <p:ph idx="1" type="body"/>
          </p:nvPr>
        </p:nvSpPr>
        <p:spPr>
          <a:xfrm>
            <a:off x="269550" y="4443675"/>
            <a:ext cx="8604900" cy="47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FFFFFF"/>
                </a:solidFill>
                <a:latin typeface="Arial"/>
                <a:ea typeface="Arial"/>
                <a:cs typeface="Arial"/>
                <a:sym typeface="Arial"/>
              </a:rPr>
              <a:t> </a:t>
            </a:r>
            <a:r>
              <a:rPr b="1" lang="en" sz="1500">
                <a:solidFill>
                  <a:srgbClr val="FFFFFF"/>
                </a:solidFill>
                <a:latin typeface="Arial"/>
                <a:ea typeface="Arial"/>
                <a:cs typeface="Arial"/>
                <a:sym typeface="Arial"/>
              </a:rPr>
              <a:t>if the array V does not change during the episode </a:t>
            </a:r>
            <a:r>
              <a:rPr lang="en" sz="1500">
                <a:solidFill>
                  <a:srgbClr val="FFFFFF"/>
                </a:solidFill>
                <a:latin typeface="Arial"/>
                <a:ea typeface="Arial"/>
                <a:cs typeface="Arial"/>
                <a:sym typeface="Arial"/>
              </a:rPr>
              <a:t>(as it does not in MC methods), then the </a:t>
            </a:r>
            <a:r>
              <a:rPr b="1" lang="en" sz="1500">
                <a:solidFill>
                  <a:srgbClr val="FFFFFF"/>
                </a:solidFill>
                <a:latin typeface="Arial"/>
                <a:ea typeface="Arial"/>
                <a:cs typeface="Arial"/>
                <a:sym typeface="Arial"/>
              </a:rPr>
              <a:t>MC error can be written as a sum of TD errors. </a:t>
            </a:r>
            <a:endParaRPr b="1" sz="1500">
              <a:solidFill>
                <a:srgbClr val="FFFFFF"/>
              </a:solidFill>
              <a:latin typeface="Arial"/>
              <a:ea typeface="Arial"/>
              <a:cs typeface="Arial"/>
              <a:sym typeface="Arial"/>
            </a:endParaRPr>
          </a:p>
          <a:p>
            <a:pPr indent="0" lvl="0" marL="0" rtl="0" algn="l">
              <a:spcBef>
                <a:spcPts val="0"/>
              </a:spcBef>
              <a:spcAft>
                <a:spcPts val="1600"/>
              </a:spcAft>
              <a:buNone/>
            </a:pPr>
            <a:r>
              <a:t/>
            </a:r>
            <a:endParaRPr sz="1500">
              <a:solidFill>
                <a:srgbClr val="FFFFFF"/>
              </a:solidFill>
            </a:endParaRPr>
          </a:p>
        </p:txBody>
      </p:sp>
      <p:pic>
        <p:nvPicPr>
          <p:cNvPr id="121" name="Google Shape;121;p22"/>
          <p:cNvPicPr preferRelativeResize="0"/>
          <p:nvPr/>
        </p:nvPicPr>
        <p:blipFill>
          <a:blip r:embed="rId3">
            <a:alphaModFix/>
          </a:blip>
          <a:stretch>
            <a:fillRect/>
          </a:stretch>
        </p:blipFill>
        <p:spPr>
          <a:xfrm>
            <a:off x="677825" y="1240325"/>
            <a:ext cx="5227575" cy="667350"/>
          </a:xfrm>
          <a:prstGeom prst="rect">
            <a:avLst/>
          </a:prstGeom>
          <a:noFill/>
          <a:ln>
            <a:noFill/>
          </a:ln>
        </p:spPr>
      </p:pic>
      <p:pic>
        <p:nvPicPr>
          <p:cNvPr id="122" name="Google Shape;122;p22"/>
          <p:cNvPicPr preferRelativeResize="0"/>
          <p:nvPr/>
        </p:nvPicPr>
        <p:blipFill>
          <a:blip r:embed="rId4">
            <a:alphaModFix/>
          </a:blip>
          <a:stretch>
            <a:fillRect/>
          </a:stretch>
        </p:blipFill>
        <p:spPr>
          <a:xfrm>
            <a:off x="677825" y="2280750"/>
            <a:ext cx="8058150" cy="2076450"/>
          </a:xfrm>
          <a:prstGeom prst="rect">
            <a:avLst/>
          </a:prstGeom>
          <a:noFill/>
          <a:ln>
            <a:noFill/>
          </a:ln>
        </p:spPr>
      </p:pic>
      <p:sp>
        <p:nvSpPr>
          <p:cNvPr id="123" name="Google Shape;123;p22"/>
          <p:cNvSpPr txBox="1"/>
          <p:nvPr/>
        </p:nvSpPr>
        <p:spPr>
          <a:xfrm>
            <a:off x="6070775" y="1117800"/>
            <a:ext cx="26652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gamma_t is the error V(S_t), available at time t+1. </a:t>
            </a:r>
            <a:endParaRPr b="1" sz="18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TD(o) in procedural form</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0" name="Google Shape;130;p23"/>
          <p:cNvPicPr preferRelativeResize="0"/>
          <p:nvPr/>
        </p:nvPicPr>
        <p:blipFill>
          <a:blip r:embed="rId3">
            <a:alphaModFix/>
          </a:blip>
          <a:stretch>
            <a:fillRect/>
          </a:stretch>
        </p:blipFill>
        <p:spPr>
          <a:xfrm>
            <a:off x="74200" y="1589828"/>
            <a:ext cx="9144000" cy="2817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txBox="1"/>
          <p:nvPr>
            <p:ph idx="1" type="body"/>
          </p:nvPr>
        </p:nvSpPr>
        <p:spPr>
          <a:xfrm>
            <a:off x="202700" y="2506425"/>
            <a:ext cx="5202600" cy="17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TD and Monte Carlo updates  = sample updates</a:t>
            </a:r>
            <a:endParaRPr sz="2000">
              <a:solidFill>
                <a:srgbClr val="FFFFFF"/>
              </a:solidFill>
            </a:endParaRPr>
          </a:p>
          <a:p>
            <a:pPr indent="0" lvl="0" marL="0" rtl="0" algn="l">
              <a:spcBef>
                <a:spcPts val="1600"/>
              </a:spcBef>
              <a:spcAft>
                <a:spcPts val="1600"/>
              </a:spcAft>
              <a:buNone/>
            </a:pPr>
            <a:r>
              <a:rPr lang="en" sz="2000">
                <a:solidFill>
                  <a:srgbClr val="FFFFFF"/>
                </a:solidFill>
              </a:rPr>
              <a:t>Different from expected updates of DP methods (= based on a single sample successor rather than on a complete distribution of all possible successors). </a:t>
            </a:r>
            <a:endParaRPr sz="2000">
              <a:solidFill>
                <a:srgbClr val="FFFFFF"/>
              </a:solidFill>
            </a:endParaRPr>
          </a:p>
        </p:txBody>
      </p:sp>
      <p:pic>
        <p:nvPicPr>
          <p:cNvPr id="137" name="Google Shape;137;p24"/>
          <p:cNvPicPr preferRelativeResize="0"/>
          <p:nvPr/>
        </p:nvPicPr>
        <p:blipFill>
          <a:blip r:embed="rId3">
            <a:alphaModFix/>
          </a:blip>
          <a:stretch>
            <a:fillRect/>
          </a:stretch>
        </p:blipFill>
        <p:spPr>
          <a:xfrm>
            <a:off x="19050" y="1228675"/>
            <a:ext cx="9105900" cy="1066800"/>
          </a:xfrm>
          <a:prstGeom prst="rect">
            <a:avLst/>
          </a:prstGeom>
          <a:noFill/>
          <a:ln>
            <a:noFill/>
          </a:ln>
        </p:spPr>
      </p:pic>
      <p:sp>
        <p:nvSpPr>
          <p:cNvPr id="138" name="Google Shape;138;p24"/>
          <p:cNvSpPr txBox="1"/>
          <p:nvPr/>
        </p:nvSpPr>
        <p:spPr>
          <a:xfrm>
            <a:off x="2371550" y="1152475"/>
            <a:ext cx="17094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Average"/>
                <a:ea typeface="Average"/>
                <a:cs typeface="Average"/>
                <a:sym typeface="Average"/>
              </a:rPr>
              <a:t>Target of MC</a:t>
            </a:r>
            <a:endParaRPr sz="2000">
              <a:solidFill>
                <a:srgbClr val="FF0000"/>
              </a:solidFill>
              <a:latin typeface="Average"/>
              <a:ea typeface="Average"/>
              <a:cs typeface="Average"/>
              <a:sym typeface="Average"/>
            </a:endParaRPr>
          </a:p>
        </p:txBody>
      </p:sp>
      <p:sp>
        <p:nvSpPr>
          <p:cNvPr id="139" name="Google Shape;139;p24"/>
          <p:cNvSpPr txBox="1"/>
          <p:nvPr/>
        </p:nvSpPr>
        <p:spPr>
          <a:xfrm>
            <a:off x="3879125" y="1890050"/>
            <a:ext cx="17094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Average"/>
                <a:ea typeface="Average"/>
                <a:cs typeface="Average"/>
                <a:sym typeface="Average"/>
              </a:rPr>
              <a:t>Target of DP</a:t>
            </a:r>
            <a:endParaRPr sz="2000">
              <a:solidFill>
                <a:srgbClr val="FF0000"/>
              </a:solidFill>
              <a:latin typeface="Average"/>
              <a:ea typeface="Average"/>
              <a:cs typeface="Average"/>
              <a:sym typeface="Average"/>
            </a:endParaRPr>
          </a:p>
        </p:txBody>
      </p:sp>
      <p:sp>
        <p:nvSpPr>
          <p:cNvPr id="140" name="Google Shape;140;p24"/>
          <p:cNvSpPr txBox="1"/>
          <p:nvPr/>
        </p:nvSpPr>
        <p:spPr>
          <a:xfrm>
            <a:off x="5405325" y="3171100"/>
            <a:ext cx="21372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verage"/>
                <a:ea typeface="Average"/>
                <a:cs typeface="Average"/>
                <a:sym typeface="Average"/>
              </a:rPr>
              <a:t>Tabular TD(0) =&gt;</a:t>
            </a:r>
            <a:endParaRPr sz="2000">
              <a:solidFill>
                <a:schemeClr val="dk1"/>
              </a:solidFill>
              <a:latin typeface="Average"/>
              <a:ea typeface="Average"/>
              <a:cs typeface="Average"/>
              <a:sym typeface="Average"/>
            </a:endParaRPr>
          </a:p>
        </p:txBody>
      </p:sp>
      <p:pic>
        <p:nvPicPr>
          <p:cNvPr id="141" name="Google Shape;141;p24"/>
          <p:cNvPicPr preferRelativeResize="0"/>
          <p:nvPr/>
        </p:nvPicPr>
        <p:blipFill>
          <a:blip r:embed="rId4">
            <a:alphaModFix/>
          </a:blip>
          <a:stretch>
            <a:fillRect/>
          </a:stretch>
        </p:blipFill>
        <p:spPr>
          <a:xfrm>
            <a:off x="7429888" y="2295475"/>
            <a:ext cx="1343025" cy="260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5"/>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Must you wait until you get home before increasing your estimated time?</a:t>
            </a:r>
            <a:endParaRPr/>
          </a:p>
        </p:txBody>
      </p:sp>
      <p:sp>
        <p:nvSpPr>
          <p:cNvPr id="154" name="Google Shape;154;p26"/>
          <p:cNvSpPr txBox="1"/>
          <p:nvPr>
            <p:ph idx="1" type="body"/>
          </p:nvPr>
        </p:nvSpPr>
        <p:spPr>
          <a:xfrm>
            <a:off x="311700" y="1795650"/>
            <a:ext cx="4260300" cy="27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Should you wait until the final outcome is known before learning can begin?</a:t>
            </a:r>
            <a:endParaRPr>
              <a:solidFill>
                <a:srgbClr val="FFFFFF"/>
              </a:solidFill>
            </a:endParaRPr>
          </a:p>
          <a:p>
            <a:pPr indent="0" lvl="0" marL="0" rtl="0" algn="l">
              <a:spcBef>
                <a:spcPts val="1600"/>
              </a:spcBef>
              <a:spcAft>
                <a:spcPts val="0"/>
              </a:spcAft>
              <a:buNone/>
            </a:pPr>
            <a:r>
              <a:rPr lang="en">
                <a:solidFill>
                  <a:srgbClr val="FFFFFF"/>
                </a:solidFill>
              </a:rPr>
              <a:t>Monte Carlo approach says </a:t>
            </a:r>
            <a:r>
              <a:rPr lang="en">
                <a:solidFill>
                  <a:srgbClr val="FF0000"/>
                </a:solidFill>
              </a:rPr>
              <a:t>YES</a:t>
            </a:r>
            <a:endParaRPr>
              <a:solidFill>
                <a:srgbClr val="FF0000"/>
              </a:solidFill>
            </a:endParaRPr>
          </a:p>
          <a:p>
            <a:pPr indent="0" lvl="0" marL="0" rtl="0" algn="l">
              <a:spcBef>
                <a:spcPts val="1600"/>
              </a:spcBef>
              <a:spcAft>
                <a:spcPts val="0"/>
              </a:spcAft>
              <a:buNone/>
            </a:pPr>
            <a:r>
              <a:rPr lang="en">
                <a:solidFill>
                  <a:srgbClr val="FFFFFF"/>
                </a:solidFill>
              </a:rPr>
              <a:t>TD approach says </a:t>
            </a:r>
            <a:r>
              <a:rPr lang="en">
                <a:solidFill>
                  <a:srgbClr val="CFE2F3"/>
                </a:solidFill>
              </a:rPr>
              <a:t>NO </a:t>
            </a:r>
            <a:endParaRPr>
              <a:solidFill>
                <a:srgbClr val="CFE2F3"/>
              </a:solidFill>
            </a:endParaRPr>
          </a:p>
          <a:p>
            <a:pPr indent="0" lvl="0" marL="0" rtl="0" algn="l">
              <a:spcBef>
                <a:spcPts val="1600"/>
              </a:spcBef>
              <a:spcAft>
                <a:spcPts val="1600"/>
              </a:spcAft>
              <a:buNone/>
            </a:pPr>
            <a:r>
              <a:t/>
            </a:r>
            <a:endParaRPr>
              <a:solidFill>
                <a:srgbClr val="FFFFFF"/>
              </a:solidFill>
            </a:endParaRPr>
          </a:p>
        </p:txBody>
      </p:sp>
      <p:pic>
        <p:nvPicPr>
          <p:cNvPr id="155" name="Google Shape;155;p26"/>
          <p:cNvPicPr preferRelativeResize="0"/>
          <p:nvPr/>
        </p:nvPicPr>
        <p:blipFill>
          <a:blip r:embed="rId3">
            <a:alphaModFix/>
          </a:blip>
          <a:stretch>
            <a:fillRect/>
          </a:stretch>
        </p:blipFill>
        <p:spPr>
          <a:xfrm>
            <a:off x="4932100" y="1144553"/>
            <a:ext cx="3162925" cy="2097150"/>
          </a:xfrm>
          <a:prstGeom prst="rect">
            <a:avLst/>
          </a:prstGeom>
          <a:noFill/>
          <a:ln>
            <a:noFill/>
          </a:ln>
        </p:spPr>
      </p:pic>
      <p:pic>
        <p:nvPicPr>
          <p:cNvPr id="156" name="Google Shape;156;p26"/>
          <p:cNvPicPr preferRelativeResize="0"/>
          <p:nvPr/>
        </p:nvPicPr>
        <p:blipFill>
          <a:blip r:embed="rId4">
            <a:alphaModFix/>
          </a:blip>
          <a:stretch>
            <a:fillRect/>
          </a:stretch>
        </p:blipFill>
        <p:spPr>
          <a:xfrm>
            <a:off x="6021050" y="3086675"/>
            <a:ext cx="2996425" cy="1983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7"/>
          <p:cNvPicPr preferRelativeResize="0"/>
          <p:nvPr/>
        </p:nvPicPr>
        <p:blipFill>
          <a:blip r:embed="rId3">
            <a:alphaModFix/>
          </a:blip>
          <a:stretch>
            <a:fillRect/>
          </a:stretch>
        </p:blipFill>
        <p:spPr>
          <a:xfrm>
            <a:off x="2286000" y="0"/>
            <a:ext cx="6858000" cy="5143500"/>
          </a:xfrm>
          <a:prstGeom prst="rect">
            <a:avLst/>
          </a:prstGeom>
          <a:noFill/>
          <a:ln>
            <a:noFill/>
          </a:ln>
        </p:spPr>
      </p:pic>
      <p:sp>
        <p:nvSpPr>
          <p:cNvPr id="163" name="Google Shape;163;p27"/>
          <p:cNvSpPr/>
          <p:nvPr/>
        </p:nvSpPr>
        <p:spPr>
          <a:xfrm>
            <a:off x="4308225" y="2483650"/>
            <a:ext cx="162600" cy="79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txBox="1"/>
          <p:nvPr>
            <p:ph idx="1" type="body"/>
          </p:nvPr>
        </p:nvSpPr>
        <p:spPr>
          <a:xfrm>
            <a:off x="311700" y="3932650"/>
            <a:ext cx="3630300" cy="1065300"/>
          </a:xfrm>
          <a:prstGeom prst="rect">
            <a:avLst/>
          </a:prstGeom>
          <a:solidFill>
            <a:srgbClr val="980000"/>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Arrows = changes in predictions recommended by the constant-a MC method, for a = 1.</a:t>
            </a:r>
            <a:endParaRPr>
              <a:solidFill>
                <a:srgbClr val="FFFFFF"/>
              </a:solidFill>
            </a:endParaRPr>
          </a:p>
        </p:txBody>
      </p:sp>
      <p:pic>
        <p:nvPicPr>
          <p:cNvPr id="165" name="Google Shape;165;p27"/>
          <p:cNvPicPr preferRelativeResize="0"/>
          <p:nvPr/>
        </p:nvPicPr>
        <p:blipFill>
          <a:blip r:embed="rId4">
            <a:alphaModFix/>
          </a:blip>
          <a:stretch>
            <a:fillRect/>
          </a:stretch>
        </p:blipFill>
        <p:spPr>
          <a:xfrm>
            <a:off x="4056163" y="4450300"/>
            <a:ext cx="2867025" cy="457200"/>
          </a:xfrm>
          <a:prstGeom prst="rect">
            <a:avLst/>
          </a:prstGeom>
          <a:noFill/>
          <a:ln cap="flat" cmpd="sng" w="9525">
            <a:solidFill>
              <a:srgbClr val="FF0000"/>
            </a:solidFill>
            <a:prstDash val="solid"/>
            <a:round/>
            <a:headEnd len="sm" w="sm" type="none"/>
            <a:tailEnd len="sm" w="sm" type="none"/>
          </a:ln>
        </p:spPr>
      </p:pic>
      <p:sp>
        <p:nvSpPr>
          <p:cNvPr id="166" name="Google Shape;166;p27"/>
          <p:cNvSpPr txBox="1"/>
          <p:nvPr/>
        </p:nvSpPr>
        <p:spPr>
          <a:xfrm>
            <a:off x="7003625" y="4515350"/>
            <a:ext cx="14937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3" name="Google Shape;173;p28"/>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29"/>
          <p:cNvPicPr preferRelativeResize="0"/>
          <p:nvPr/>
        </p:nvPicPr>
        <p:blipFill>
          <a:blip r:embed="rId3">
            <a:alphaModFix/>
          </a:blip>
          <a:stretch>
            <a:fillRect/>
          </a:stretch>
        </p:blipFill>
        <p:spPr>
          <a:xfrm>
            <a:off x="1143000" y="0"/>
            <a:ext cx="6858000" cy="5143500"/>
          </a:xfrm>
          <a:prstGeom prst="rect">
            <a:avLst/>
          </a:prstGeom>
          <a:noFill/>
          <a:ln>
            <a:noFill/>
          </a:ln>
        </p:spPr>
      </p:pic>
      <p:sp>
        <p:nvSpPr>
          <p:cNvPr id="181" name="Google Shape;181;p29"/>
          <p:cNvSpPr/>
          <p:nvPr/>
        </p:nvSpPr>
        <p:spPr>
          <a:xfrm>
            <a:off x="1908625" y="926975"/>
            <a:ext cx="5344200" cy="798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txBox="1"/>
          <p:nvPr/>
        </p:nvSpPr>
        <p:spPr>
          <a:xfrm>
            <a:off x="1575175" y="1126625"/>
            <a:ext cx="3816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latin typeface="Average"/>
                <a:ea typeface="Average"/>
                <a:cs typeface="Average"/>
                <a:sym typeface="Average"/>
              </a:rPr>
              <a:t>1</a:t>
            </a:r>
            <a:endParaRPr b="1" sz="1800">
              <a:solidFill>
                <a:srgbClr val="0000FF"/>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30"/>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6" name="Google Shape;196;p31"/>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2000">
                <a:solidFill>
                  <a:srgbClr val="FFFFFF"/>
                </a:solidFill>
                <a:latin typeface="Times New Roman"/>
                <a:ea typeface="Times New Roman"/>
                <a:cs typeface="Times New Roman"/>
                <a:sym typeface="Times New Roman"/>
              </a:rPr>
              <a:t>[1] Reinforcement Learning: An Introduction (2</a:t>
            </a:r>
            <a:r>
              <a:rPr baseline="30000" lang="en" sz="2000">
                <a:solidFill>
                  <a:srgbClr val="FFFFFF"/>
                </a:solidFill>
                <a:latin typeface="Times New Roman"/>
                <a:ea typeface="Times New Roman"/>
                <a:cs typeface="Times New Roman"/>
                <a:sym typeface="Times New Roman"/>
              </a:rPr>
              <a:t>nd</a:t>
            </a:r>
            <a:r>
              <a:rPr lang="en" sz="2000">
                <a:solidFill>
                  <a:srgbClr val="FFFFFF"/>
                </a:solidFill>
                <a:latin typeface="Times New Roman"/>
                <a:ea typeface="Times New Roman"/>
                <a:cs typeface="Times New Roman"/>
                <a:sym typeface="Times New Roman"/>
              </a:rPr>
              <a:t> edition) by Richard S. Sutton and Andrew G. Barto</a:t>
            </a:r>
            <a:endParaRPr sz="2000">
              <a:solidFill>
                <a:srgbClr val="FFFFFF"/>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2000">
                <a:solidFill>
                  <a:srgbClr val="FFFFFF"/>
                </a:solidFill>
                <a:latin typeface="Times New Roman"/>
                <a:ea typeface="Times New Roman"/>
                <a:cs typeface="Times New Roman"/>
                <a:sym typeface="Times New Roman"/>
              </a:rPr>
              <a:t>[2] Richard Sutton Lecture Notes:</a:t>
            </a:r>
            <a:r>
              <a:rPr lang="en" sz="2000">
                <a:solidFill>
                  <a:srgbClr val="FFFFFF"/>
                </a:solidFill>
                <a:uFill>
                  <a:noFill/>
                </a:uFill>
                <a:latin typeface="Times New Roman"/>
                <a:ea typeface="Times New Roman"/>
                <a:cs typeface="Times New Roman"/>
                <a:sym typeface="Times New Roman"/>
                <a:hlinkClick r:id="rId3"/>
              </a:rPr>
              <a:t> </a:t>
            </a:r>
            <a:r>
              <a:rPr lang="en" sz="2000" u="sng">
                <a:solidFill>
                  <a:schemeClr val="hlink"/>
                </a:solidFill>
                <a:latin typeface="Georgia"/>
                <a:ea typeface="Georgia"/>
                <a:cs typeface="Georgia"/>
                <a:sym typeface="Georgia"/>
                <a:hlinkClick r:id="rId4"/>
              </a:rPr>
              <a:t>http://incompleteideas.net/609%20dropbox/slides%20(pdf%20and%20keynote)/11-12-TD.pdf</a:t>
            </a:r>
            <a:endParaRPr sz="2000" u="sng">
              <a:solidFill>
                <a:schemeClr val="hlink"/>
              </a:solidFill>
              <a:latin typeface="Georgia"/>
              <a:ea typeface="Georgia"/>
              <a:cs typeface="Georgia"/>
              <a:sym typeface="Georgia"/>
            </a:endParaRPr>
          </a:p>
          <a:p>
            <a:pPr indent="0" lvl="0" marL="0" rtl="0" algn="l">
              <a:spcBef>
                <a:spcPts val="0"/>
              </a:spcBef>
              <a:spcAft>
                <a:spcPts val="1600"/>
              </a:spcAft>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3" name="Google Shape;203;p32"/>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0" name="Google Shape;210;p33"/>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7" name="Google Shape;217;p34"/>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4" name="Google Shape;224;p35"/>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1" name="Google Shape;231;p36"/>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8" name="Google Shape;238;p37"/>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5" name="Google Shape;245;p38"/>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2" name="Google Shape;252;p39"/>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9" name="Google Shape;259;p40"/>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6" name="Google Shape;266;p41"/>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3" name="Google Shape;73;p15"/>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3" name="Google Shape;273;p42"/>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end</a:t>
            </a:r>
            <a:endParaRPr/>
          </a:p>
        </p:txBody>
      </p:sp>
      <p:sp>
        <p:nvSpPr>
          <p:cNvPr id="279" name="Google Shape;279;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TD Learning</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Combination of Monte Carlo ideas and dynamic programming ideas (DP)</a:t>
            </a:r>
            <a:endParaRPr sz="2400"/>
          </a:p>
          <a:p>
            <a:pPr indent="-381000" lvl="0" marL="457200" rtl="0" algn="l">
              <a:spcBef>
                <a:spcPts val="0"/>
              </a:spcBef>
              <a:spcAft>
                <a:spcPts val="0"/>
              </a:spcAft>
              <a:buSzPts val="2400"/>
              <a:buChar char="●"/>
            </a:pPr>
            <a:r>
              <a:rPr lang="en" sz="2400"/>
              <a:t>Like Monte Carlo methods, </a:t>
            </a:r>
            <a:endParaRPr sz="2400"/>
          </a:p>
          <a:p>
            <a:pPr indent="-381000" lvl="1" marL="914400" rtl="0" algn="l">
              <a:spcBef>
                <a:spcPts val="0"/>
              </a:spcBef>
              <a:spcAft>
                <a:spcPts val="0"/>
              </a:spcAft>
              <a:buSzPts val="2400"/>
              <a:buChar char="○"/>
            </a:pPr>
            <a:r>
              <a:rPr lang="en" sz="2400"/>
              <a:t>can learn directly from raw experience without a model of the environment’s dynamics (model-free) </a:t>
            </a:r>
            <a:endParaRPr sz="2400"/>
          </a:p>
          <a:p>
            <a:pPr indent="-381000" lvl="0" marL="457200" rtl="0" algn="l">
              <a:spcBef>
                <a:spcPts val="0"/>
              </a:spcBef>
              <a:spcAft>
                <a:spcPts val="0"/>
              </a:spcAft>
              <a:buSzPts val="2400"/>
              <a:buChar char="●"/>
            </a:pPr>
            <a:r>
              <a:rPr lang="en" sz="2400"/>
              <a:t>Like DP:</a:t>
            </a:r>
            <a:endParaRPr sz="2400"/>
          </a:p>
          <a:p>
            <a:pPr indent="-381000" lvl="1" marL="914400" rtl="0" algn="l">
              <a:spcBef>
                <a:spcPts val="0"/>
              </a:spcBef>
              <a:spcAft>
                <a:spcPts val="0"/>
              </a:spcAft>
              <a:buSzPts val="2400"/>
              <a:buChar char="○"/>
            </a:pPr>
            <a:r>
              <a:rPr lang="en" sz="2400"/>
              <a:t>Update estimates based in part on other learned estimates, without waiting for a final outcome (they bootstrap)</a:t>
            </a:r>
            <a:endParaRPr sz="2400"/>
          </a:p>
          <a:p>
            <a:pPr indent="-381000" lvl="0" marL="457200" rtl="0" algn="l">
              <a:spcBef>
                <a:spcPts val="0"/>
              </a:spcBef>
              <a:spcAft>
                <a:spcPts val="0"/>
              </a:spcAft>
              <a:buSzPts val="2400"/>
              <a:buChar char="●"/>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 name="Google Shape;86;p17"/>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3" name="Google Shape;93;p18"/>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0" name="Google Shape;100;p19"/>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7" name="Google Shape;107;p20"/>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4" name="Google Shape;114;p21"/>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